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  <p:sldMasterId id="2147483881" r:id="rId2"/>
  </p:sldMasterIdLst>
  <p:sldIdLst>
    <p:sldId id="296" r:id="rId3"/>
    <p:sldId id="286" r:id="rId4"/>
    <p:sldId id="285" r:id="rId5"/>
    <p:sldId id="258" r:id="rId6"/>
    <p:sldId id="260" r:id="rId7"/>
    <p:sldId id="262" r:id="rId8"/>
    <p:sldId id="264" r:id="rId9"/>
    <p:sldId id="267" r:id="rId10"/>
    <p:sldId id="280" r:id="rId11"/>
    <p:sldId id="287" r:id="rId12"/>
    <p:sldId id="288" r:id="rId13"/>
    <p:sldId id="284" r:id="rId14"/>
    <p:sldId id="289" r:id="rId15"/>
    <p:sldId id="290" r:id="rId16"/>
    <p:sldId id="291" r:id="rId17"/>
    <p:sldId id="292" r:id="rId18"/>
    <p:sldId id="294" r:id="rId19"/>
    <p:sldId id="275" r:id="rId20"/>
    <p:sldId id="295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E799"/>
    <a:srgbClr val="000099"/>
    <a:srgbClr val="E10803"/>
    <a:srgbClr val="08A82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77" d="100"/>
          <a:sy n="77" d="100"/>
        </p:scale>
        <p:origin x="-6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3012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5927765-9B87-4CE1-B54B-9E1B309B6D6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D0B5B878-495A-4792-A3E5-6524CD34316E}" type="datetimeFigureOut">
              <a:rPr lang="ru-RU"/>
              <a:pPr/>
              <a:t>18.02.2018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97E8CC-5DE9-420F-9A2C-F4EDCFD3DDCB}" type="datetimeFigureOut">
              <a:rPr lang="ru-RU"/>
              <a:pPr/>
              <a:t>18.02.2018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D42EE-EA03-440D-A0B4-FCCE8FF406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F4B830-0FA9-42A6-ADCA-C0216D605919}" type="datetimeFigureOut">
              <a:rPr lang="ru-RU"/>
              <a:pPr/>
              <a:t>18.02.2018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BF687-BBB8-42B2-8D4E-6623D1D254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E1A21-5084-4C71-BE35-DB3B80AAC022}" type="datetimeFigureOut">
              <a:rPr lang="ru-RU"/>
              <a:pPr>
                <a:defRPr/>
              </a:pPr>
              <a:t>18.02.2018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89339-3ADA-4555-BA04-386AFE1820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B33DE9-D3C6-4907-B25B-1F18B5AAE095}" type="datetimeFigureOut">
              <a:rPr lang="ru-RU"/>
              <a:pPr/>
              <a:t>18.02.2018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F5D6B-B6EA-40E2-8DF4-0B74016192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D0BDD1-3F73-4187-812A-21A06F3B24E1}" type="datetimeFigureOut">
              <a:rPr lang="ru-RU"/>
              <a:pPr/>
              <a:t>18.02.2018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18023-753C-4915-BBD8-FD74563FB3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B388F5-518B-4FF8-B6AB-8A798F235651}" type="datetimeFigureOut">
              <a:rPr lang="ru-RU"/>
              <a:pPr/>
              <a:t>18.02.2018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7C468-158E-43A7-BC68-F40B3519E1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296048-6EEC-44AD-BB9C-199B6D387DCF}" type="datetimeFigureOut">
              <a:rPr lang="ru-RU"/>
              <a:pPr/>
              <a:t>18.02.2018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F4A0C-2E75-4795-B7E0-789B146CFB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51FC56-BF64-4338-A70B-87F08B11EDB9}" type="datetimeFigureOut">
              <a:rPr lang="ru-RU"/>
              <a:pPr/>
              <a:t>18.02.2018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DBFE3-6395-492A-A547-CF3E6C4E84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8BC2D0-CF67-45E8-A0BE-42FBC04AEAE8}" type="datetimeFigureOut">
              <a:rPr lang="ru-RU"/>
              <a:pPr/>
              <a:t>18.02.2018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28605-67AE-4F57-BF79-C1A42B7DAB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CEFEA2-DEF5-4301-A330-21B56529D9DB}" type="datetimeFigureOut">
              <a:rPr lang="ru-RU"/>
              <a:pPr/>
              <a:t>18.02.2018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98AD7-53EE-4660-ADBF-9AB6D34701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AF7050-80D5-4A61-B797-84F4E9FBC0FD}" type="datetimeFigureOut">
              <a:rPr lang="ru-RU"/>
              <a:pPr/>
              <a:t>18.02.2018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EF450-490E-4214-AD57-7147E1887A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778B554-2D18-4FE5-82D9-EA35F3CE712D}" type="datetimeFigureOut">
              <a:rPr lang="ru-RU"/>
              <a:pPr/>
              <a:t>18.02.2018</a:t>
            </a:fld>
            <a:endParaRPr lang="ru-RU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9C68B7F-3162-4AC9-BBA2-6C10410F19AE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00"/>
            </a:gs>
            <a:gs pos="50000">
              <a:srgbClr val="9CB86E"/>
            </a:gs>
            <a:gs pos="100000">
              <a:srgbClr val="156B13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584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6D22F6-2753-4613-8926-15A15C75704F}" type="datetimeFigureOut">
              <a:rPr lang="ru-RU"/>
              <a:pPr>
                <a:defRPr/>
              </a:pPr>
              <a:t>18.02.2018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36B9D0-D8C2-40D3-9C52-30951A5B8D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nsportal.ru/detskiy-sad/upravlenie-dou/2014/12/01/modelirovanie-predmetno-razvivayushchey-sredy-v-dou-v" TargetMode="External"/><Relationship Id="rId2" Type="http://schemas.openxmlformats.org/officeDocument/2006/relationships/hyperlink" Target="http://www.rg.ru/2013/11/25/doshk-standart-dok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festival.1september.ru/articles/210838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festival.1september.ru/articles/601732/" TargetMode="External"/><Relationship Id="rId2" Type="http://schemas.openxmlformats.org/officeDocument/2006/relationships/hyperlink" Target="http://nsportal.ru/detskiy-sad/okruzhayushchiy-mir/2015/02/17/ekologicheskoe-vospitanie-doshkolnikov-v-povsednevnoy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nsportal.ru/detskiy-sad/raznoe/2014/02/10/razvivayushchaya-sreda-dlya-ekologicheskogo-obrazovaniya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cyberleninka.ru/article/n/innovatsionnye-tehnologii-v-formirovanii-ekologicheskogo-soznaniya-u-doshkolnikov" TargetMode="External"/><Relationship Id="rId2" Type="http://schemas.openxmlformats.org/officeDocument/2006/relationships/hyperlink" Target="http://cyberleninka.ru/article/n/innovatsionnyy-podhod-k-organizatsii-raboty-po-ekologicheskomu-obrazovaniyu-detey-doshkolnogo-vozrasta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am.ru/detskijsad/inovacionyi-opyt-po-yekologicheskomu-vospitaniyu-doshkolnikov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3"/>
          <p:cNvSpPr>
            <a:spLocks noGrp="1"/>
          </p:cNvSpPr>
          <p:nvPr>
            <p:ph type="body" idx="4294967295"/>
          </p:nvPr>
        </p:nvSpPr>
        <p:spPr>
          <a:xfrm>
            <a:off x="539750" y="981075"/>
            <a:ext cx="8229600" cy="544512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>
                <a:solidFill>
                  <a:srgbClr val="E10803"/>
                </a:solidFill>
              </a:rPr>
              <a:t>      Инновационные технологии экологического воспитания посредством развивающей предметно  - пространственной среды ДОУ в условиях реализации ФГОС.</a:t>
            </a:r>
            <a:endParaRPr lang="ru-RU" sz="2400">
              <a:solidFill>
                <a:srgbClr val="E10803"/>
              </a:solidFill>
            </a:endParaRPr>
          </a:p>
          <a:p>
            <a:pPr algn="r">
              <a:buFontTx/>
              <a:buNone/>
            </a:pPr>
            <a:endParaRPr lang="ru-RU" sz="2400">
              <a:solidFill>
                <a:srgbClr val="000099"/>
              </a:solidFill>
            </a:endParaRPr>
          </a:p>
          <a:p>
            <a:pPr algn="r">
              <a:buFontTx/>
              <a:buNone/>
            </a:pPr>
            <a:endParaRPr lang="ru-RU" sz="2400">
              <a:solidFill>
                <a:srgbClr val="000099"/>
              </a:solidFill>
            </a:endParaRPr>
          </a:p>
          <a:p>
            <a:pPr algn="r">
              <a:buFontTx/>
              <a:buNone/>
            </a:pPr>
            <a:endParaRPr lang="ru-RU" sz="2400">
              <a:solidFill>
                <a:srgbClr val="000099"/>
              </a:solidFill>
            </a:endParaRPr>
          </a:p>
          <a:p>
            <a:pPr algn="r">
              <a:buFontTx/>
              <a:buNone/>
            </a:pPr>
            <a:r>
              <a:rPr lang="ru-RU" sz="2400">
                <a:solidFill>
                  <a:srgbClr val="000099"/>
                </a:solidFill>
              </a:rPr>
              <a:t>МБДОУ д/с «Ивушка» п. Рощинский</a:t>
            </a:r>
          </a:p>
          <a:p>
            <a:pPr algn="r">
              <a:buFontTx/>
              <a:buNone/>
            </a:pPr>
            <a:r>
              <a:rPr lang="ru-RU" sz="2400">
                <a:solidFill>
                  <a:srgbClr val="000099"/>
                </a:solidFill>
              </a:rPr>
              <a:t>воспитатель  Тимофеева Л.А.</a:t>
            </a:r>
          </a:p>
          <a:p>
            <a:pPr algn="r"/>
            <a:endParaRPr lang="ru-RU" sz="240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noFill/>
          <a:ln/>
        </p:spPr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eaLnBrk="0" hangingPunct="0">
              <a:defRPr/>
            </a:pPr>
            <a:r>
              <a:rPr lang="ru-RU" sz="3000" b="1" kern="1200" dirty="0">
                <a:solidFill>
                  <a:srgbClr val="E10803"/>
                </a:solidFill>
                <a:effectLst/>
                <a:latin typeface="Times New Roman" pitchFamily="18" charset="0"/>
                <a:ea typeface="+mj-ea"/>
                <a:cs typeface="+mj-cs"/>
              </a:rPr>
              <a:t>Развивающая предметно – пространственная среда способствует: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>
                <a:solidFill>
                  <a:srgbClr val="000099"/>
                </a:solidFill>
              </a:rPr>
              <a:t>     - познавательному развитию ребенка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>
                <a:solidFill>
                  <a:srgbClr val="000099"/>
                </a:solidFill>
              </a:rPr>
              <a:t>     - эколого-эстетическому развитию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>
                <a:solidFill>
                  <a:srgbClr val="000099"/>
                </a:solidFill>
              </a:rPr>
              <a:t>     - предпочтение объектам природы перед искусственными предметами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>
                <a:solidFill>
                  <a:srgbClr val="000099"/>
                </a:solidFill>
              </a:rPr>
              <a:t>     - оздоровлению ребенка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>
                <a:solidFill>
                  <a:srgbClr val="000099"/>
                </a:solidFill>
              </a:rPr>
              <a:t>     - формированию нравственных качеств ребенка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>
                <a:solidFill>
                  <a:srgbClr val="000099"/>
                </a:solidFill>
              </a:rPr>
              <a:t>     - формированию экологически грамотного поведения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>
                <a:solidFill>
                  <a:srgbClr val="000099"/>
                </a:solidFill>
              </a:rPr>
              <a:t>     - экологизации различных видов деятельности ребенка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 idx="4294967295"/>
          </p:nvPr>
        </p:nvSpPr>
        <p:spPr>
          <a:xfrm>
            <a:off x="0" y="-315913"/>
            <a:ext cx="9144000" cy="1733551"/>
          </a:xfrm>
          <a:noFill/>
          <a:ln/>
        </p:spPr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eaLnBrk="0" hangingPunct="0">
              <a:defRPr/>
            </a:pPr>
            <a:r>
              <a:rPr lang="ru-RU" sz="3000" b="1" kern="1200" dirty="0">
                <a:solidFill>
                  <a:srgbClr val="E10803"/>
                </a:solidFill>
                <a:effectLst/>
                <a:latin typeface="Times New Roman" pitchFamily="18" charset="0"/>
                <a:ea typeface="+mj-ea"/>
                <a:cs typeface="+mj-cs"/>
              </a:rPr>
              <a:t>Элементы развивающей предметно – пространственной среды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4163" y="1196975"/>
            <a:ext cx="1855787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C00000"/>
                </a:solidFill>
              </a:rPr>
              <a:t>Экологическая кабинет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27288" y="2268538"/>
            <a:ext cx="1855787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rgbClr val="C00000"/>
                </a:solidFill>
              </a:rPr>
              <a:t>Фитобар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55850" y="1196975"/>
            <a:ext cx="1855788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Экологическая тропинка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27538" y="1196975"/>
            <a:ext cx="1855787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Библиотека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5600" y="4411663"/>
            <a:ext cx="1855788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Зимний сад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5600" y="3340100"/>
            <a:ext cx="1855788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Живой уголок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5600" y="2268538"/>
            <a:ext cx="1855788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Лаборатория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427288" y="3340100"/>
            <a:ext cx="1855787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Театральная студия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43663" y="1196975"/>
            <a:ext cx="1855787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Изостудия (художественная студия)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498975" y="2268538"/>
            <a:ext cx="1855788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Музей, картинная галерея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498975" y="3340100"/>
            <a:ext cx="1960563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Территория ДОУ (ландшафт, архит. объекты)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70413" y="4411663"/>
            <a:ext cx="1855787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Огород, сад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55600" y="5483225"/>
            <a:ext cx="1855788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Бассейн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27288" y="4411663"/>
            <a:ext cx="1855787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Физкультурный зал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641850" y="5483225"/>
            <a:ext cx="1855788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Музыкальный зал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427288" y="5483225"/>
            <a:ext cx="1855787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Компьютерный класс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516688" y="2276475"/>
            <a:ext cx="1855787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Коридоры, холлы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88125" y="3357563"/>
            <a:ext cx="1855788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Уголки в группах 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588125" y="4437063"/>
            <a:ext cx="1855788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Выставочный уголок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620713"/>
            <a:ext cx="8229600" cy="5688012"/>
          </a:xfrm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ru-RU">
                <a:solidFill>
                  <a:srgbClr val="C00000"/>
                </a:solidFill>
              </a:rPr>
              <a:t>       </a:t>
            </a:r>
            <a:r>
              <a:rPr lang="ru-RU">
                <a:solidFill>
                  <a:srgbClr val="00349E"/>
                </a:solidFill>
              </a:rPr>
              <a:t>Все вышеописанные элементы могут быть объединены в экологический комплекс дошкольного учреждения. </a:t>
            </a:r>
            <a:r>
              <a:rPr lang="ru-RU" b="1">
                <a:solidFill>
                  <a:srgbClr val="C00000"/>
                </a:solidFill>
              </a:rPr>
              <a:t>Ядро такого комплекса составляют экологический кабинет, уголок природы (зимний сад), лаборатория и уголки в группах. </a:t>
            </a:r>
          </a:p>
          <a:p>
            <a:pPr algn="just">
              <a:buFontTx/>
              <a:buNone/>
            </a:pPr>
            <a:r>
              <a:rPr lang="ru-RU">
                <a:solidFill>
                  <a:srgbClr val="00349E"/>
                </a:solidFill>
              </a:rPr>
              <a:t>       Такой экологический комплекс интегрирует различные образовательные области, что значительно повышает эффективность экологического воспитания дошкольников.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>
          <a:xfrm>
            <a:off x="607803" y="340003"/>
            <a:ext cx="7956970" cy="1193104"/>
          </a:xfrm>
          <a:noFill/>
          <a:ln/>
        </p:spPr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eaLnBrk="0" hangingPunct="0">
              <a:defRPr/>
            </a:pPr>
            <a:r>
              <a:rPr lang="ru-RU" sz="20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ru-RU" sz="20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ru-RU" sz="20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ru-RU" sz="20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ru-RU" sz="20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ru-RU" sz="20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ru-RU" sz="20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ru-RU" sz="20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ru-RU" sz="20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ru-RU" sz="20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endParaRPr lang="ru-RU" sz="3700" b="1" kern="120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25602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836613"/>
            <a:ext cx="8002588" cy="5472112"/>
          </a:xfrm>
        </p:spPr>
        <p:txBody>
          <a:bodyPr/>
          <a:lstStyle/>
          <a:p>
            <a:pPr>
              <a:buFontTx/>
              <a:buNone/>
            </a:pPr>
            <a:r>
              <a:rPr lang="ru-RU" sz="2100" b="1">
                <a:solidFill>
                  <a:srgbClr val="000099"/>
                </a:solidFill>
              </a:rPr>
              <a:t>     </a:t>
            </a:r>
          </a:p>
          <a:p>
            <a:pPr>
              <a:buFontTx/>
              <a:buNone/>
            </a:pPr>
            <a:r>
              <a:rPr lang="ru-RU" sz="2100" b="1">
                <a:solidFill>
                  <a:srgbClr val="000099"/>
                </a:solidFill>
              </a:rPr>
              <a:t>  </a:t>
            </a:r>
            <a:r>
              <a:rPr lang="ru-RU">
                <a:solidFill>
                  <a:srgbClr val="000099"/>
                </a:solidFill>
              </a:rPr>
              <a:t>В МБДОУ детский сад «Теремок» г.Чаплыгина деятельность по экологическому воспитанию осуществляется по программе ДОУ парциальной программы Рыжовой Н.А «Наш дом - природа».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052513"/>
          </a:xfrm>
          <a:noFill/>
          <a:ln/>
        </p:spPr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eaLnBrk="0" hangingPunct="0">
              <a:defRPr/>
            </a:pPr>
            <a:r>
              <a:rPr lang="ru-RU" sz="3000" kern="1200">
                <a:solidFill>
                  <a:srgbClr val="E10803"/>
                </a:solidFill>
                <a:effectLst/>
                <a:latin typeface="Times New Roman" pitchFamily="18" charset="0"/>
                <a:ea typeface="+mj-ea"/>
                <a:cs typeface="+mj-cs"/>
              </a:rPr>
              <a:t>Работа проводится по следующим направлениям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836613"/>
            <a:ext cx="8229600" cy="54721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>
                <a:solidFill>
                  <a:srgbClr val="000099"/>
                </a:solidFill>
              </a:rPr>
              <a:t>организация музыкальной деятельности, усиливающая эмоциональное восприятие ребенком природы; 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000099"/>
                </a:solidFill>
              </a:rPr>
              <a:t>подбор музыкальных произведений (звуки природы, песни о природе), в том числе для сопровождения экологических игр.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000099"/>
                </a:solidFill>
              </a:rPr>
              <a:t>использование элементов фольклора в целях экологического образования (народные праздники,  живопись, глиняные игрушки).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000099"/>
                </a:solidFill>
              </a:rPr>
              <a:t>закрепление материалов экологического воспитания в процессе рисования, аппликации, лепки;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000099"/>
                </a:solidFill>
              </a:rPr>
              <a:t>изготовление  наглядных пособий, оборудования, декораций, костюмов к экологическим праздникам, постановкам.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000099"/>
                </a:solidFill>
              </a:rPr>
              <a:t>подбор художественных произведений к экологической тематике;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000099"/>
                </a:solidFill>
              </a:rPr>
              <a:t>изготовление поделок, коллажей, макетов из природного материала.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000099"/>
                </a:solidFill>
              </a:rPr>
              <a:t>изготовление оборудования для экологической тропинки, природоохранных знаков.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000099"/>
                </a:solidFill>
              </a:rPr>
              <a:t>формирование трудовых умений и навыков, адекватных возрасту через поручения, совместные действия и задания, как в группах, так и на территории ДОУ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 idx="4294967295"/>
          </p:nvPr>
        </p:nvSpPr>
        <p:spPr>
          <a:xfrm>
            <a:off x="607521" y="340551"/>
            <a:ext cx="7957252" cy="737087"/>
          </a:xfrm>
          <a:noFill/>
          <a:ln/>
        </p:spPr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eaLnBrk="0" hangingPunct="0">
              <a:defRPr/>
            </a:pPr>
            <a:r>
              <a:rPr lang="ru-RU" sz="3000" kern="1200">
                <a:solidFill>
                  <a:srgbClr val="E10803"/>
                </a:solidFill>
                <a:effectLst/>
                <a:latin typeface="+mj-lt"/>
                <a:ea typeface="+mj-ea"/>
                <a:cs typeface="+mj-cs"/>
              </a:rPr>
              <a:t>А также: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836613"/>
            <a:ext cx="8229600" cy="54721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>
                <a:solidFill>
                  <a:srgbClr val="000099"/>
                </a:solidFill>
              </a:rPr>
              <a:t>реализация проектов для формирования основ экологического сознания (безопасности окружающего мира).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99"/>
                </a:solidFill>
              </a:rPr>
              <a:t>знакомство с миром профессий, связанных с экологией (наблюдение, рассматривание альбомов, иллюстраций).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99"/>
                </a:solidFill>
              </a:rPr>
              <a:t>подготовка и проведение образовательной деятельности с детьми в центре природы   группы, мини-лаборатории, живом уголке, на экологической тропинке.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99"/>
                </a:solidFill>
              </a:rPr>
              <a:t>участие в подготовке и проведении  экологических праздников детского сада, инсценировок, спектаклей по сказкам, разыгрывание народных песен, потешек, имитация повадок животных.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99"/>
                </a:solidFill>
              </a:rPr>
              <a:t>дидактические игры, пальчиковый, кукольный театр на закрепление экологических  понятий.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99"/>
                </a:solidFill>
              </a:rPr>
              <a:t>чтение с обсуждением  произведения.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99"/>
                </a:solidFill>
              </a:rPr>
              <a:t>экологические акции и десант.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99"/>
                </a:solidFill>
              </a:rPr>
              <a:t>подборка наглядных пособий (календари погоды и природы, географические карты, коллекции природных и искусственных материалов),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99"/>
                </a:solidFill>
              </a:rPr>
              <a:t>включение современных средств обучения – мультимедийные презентации экологического содержания, видеофильмы (включая мультфильмы).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/>
          </p:cNvSpPr>
          <p:nvPr>
            <p:ph type="body" idx="4294967295"/>
          </p:nvPr>
        </p:nvSpPr>
        <p:spPr>
          <a:xfrm>
            <a:off x="0" y="476250"/>
            <a:ext cx="9144000" cy="58324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>
                <a:solidFill>
                  <a:srgbClr val="000099"/>
                </a:solidFill>
              </a:rPr>
              <a:t>    		   </a:t>
            </a:r>
            <a:r>
              <a:rPr lang="ru-RU">
                <a:solidFill>
                  <a:srgbClr val="000099"/>
                </a:solidFill>
              </a:rPr>
              <a:t>Успешная реализация  задач по экологическому воспитанию невозможна без тесного сотрудничества с семьей как постепенный и непрерывный процесс.</a:t>
            </a:r>
            <a:br>
              <a:rPr lang="ru-RU">
                <a:solidFill>
                  <a:srgbClr val="000099"/>
                </a:solidFill>
              </a:rPr>
            </a:br>
            <a:r>
              <a:rPr lang="ru-RU">
                <a:solidFill>
                  <a:srgbClr val="000099"/>
                </a:solidFill>
              </a:rPr>
              <a:t>	   Целью взаимодействия с родителями по экологическому воспитанию является </a:t>
            </a:r>
            <a:r>
              <a:rPr lang="ru-RU">
                <a:solidFill>
                  <a:srgbClr val="E10803"/>
                </a:solidFill>
              </a:rPr>
              <a:t>повышение экологической компетентности и природоохранной деятельности родителей в улучшении качества окружающей среды и в деле воспитания детей в данном направлении.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>
                <a:solidFill>
                  <a:srgbClr val="000099"/>
                </a:solidFill>
              </a:rPr>
              <a:t>     	    В своей работе с родителями дошкольников в рамках рабочей программы использую традиционные и нетрадиционные формы общения, цель которых – </a:t>
            </a:r>
            <a:r>
              <a:rPr lang="ru-RU">
                <a:solidFill>
                  <a:srgbClr val="E10803"/>
                </a:solidFill>
              </a:rPr>
              <a:t>обогатить родителей педагогическими знаниями в вопросах экологического воспитания детей.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Содержимое 2"/>
          <p:cNvSpPr>
            <a:spLocks noGrp="1"/>
          </p:cNvSpPr>
          <p:nvPr>
            <p:ph idx="4294967295"/>
          </p:nvPr>
        </p:nvSpPr>
        <p:spPr>
          <a:xfrm>
            <a:off x="179388" y="0"/>
            <a:ext cx="8964612" cy="630872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>
                <a:solidFill>
                  <a:srgbClr val="C00000"/>
                </a:solidFill>
              </a:rPr>
              <a:t>Формы взаимодействия  с семьей по вопросам экологического воспитания дошкольников</a:t>
            </a:r>
          </a:p>
          <a:p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1042988" y="1268413"/>
            <a:ext cx="484187" cy="977900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50" y="2428875"/>
            <a:ext cx="2714625" cy="192881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rgbClr val="00349E"/>
                </a:solidFill>
              </a:rPr>
              <a:t>привлечение родителей к участию в конкурсах, выставках, трудовой деятельности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85938" y="4643438"/>
            <a:ext cx="2571750" cy="185737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6"/>
                </a:solidFill>
              </a:rPr>
              <a:t>консультации для родителей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59113" y="2428875"/>
            <a:ext cx="3168650" cy="192881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>
              <a:solidFill>
                <a:srgbClr val="00349E"/>
              </a:solidFill>
            </a:endParaRPr>
          </a:p>
          <a:p>
            <a:pPr algn="ctr">
              <a:defRPr/>
            </a:pPr>
            <a:r>
              <a:rPr lang="ru-RU" sz="2000">
                <a:solidFill>
                  <a:srgbClr val="00349E"/>
                </a:solidFill>
              </a:rPr>
              <a:t>Беседы за круглым столом, совет родителей в нетрадиционной форме (ток- шоу, деловые игры и др.)</a:t>
            </a:r>
          </a:p>
          <a:p>
            <a:pPr algn="ctr"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57750" y="4643438"/>
            <a:ext cx="2643188" cy="185737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6"/>
                </a:solidFill>
              </a:rPr>
              <a:t>анкетирование по проблеме экологического воспитания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72188" y="2428875"/>
            <a:ext cx="2857500" cy="192881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rgbClr val="00349E"/>
                </a:solidFill>
              </a:rPr>
              <a:t>«Экологический стенд» в экологическом уголке - выпуск газет, плакатов, папок передвижек</a:t>
            </a: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214813" y="1285875"/>
            <a:ext cx="484187" cy="977900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7215188" y="1285875"/>
            <a:ext cx="484187" cy="977900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2928938" y="1357313"/>
            <a:ext cx="285750" cy="3286125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011863" y="1341438"/>
            <a:ext cx="285750" cy="3286125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  <a:noFill/>
          <a:ln/>
        </p:spPr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300" kern="1200" dirty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j-ea"/>
                <a:cs typeface="+mj-cs"/>
              </a:rPr>
              <a:t/>
            </a:r>
            <a:br>
              <a:rPr lang="ru-RU" sz="3300" kern="1200" dirty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j-ea"/>
                <a:cs typeface="+mj-cs"/>
              </a:rPr>
            </a:br>
            <a:r>
              <a:rPr lang="ru-RU" sz="3300" b="1" kern="1200" dirty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j-ea"/>
                <a:cs typeface="+mj-cs"/>
              </a:rPr>
              <a:t>Рекомендации воспитателям по вопросам экологического воспитания в современной образовательной среде ДОУ: </a:t>
            </a:r>
            <a:r>
              <a:rPr lang="ru-RU" sz="4100" b="1" kern="1200" dirty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    </a:t>
            </a:r>
            <a:r>
              <a:rPr lang="ru-RU" sz="4100" b="1" kern="1200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4100" b="1" kern="1200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ru-RU" sz="4100" b="1" kern="120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r>
              <a:rPr lang="ru-RU" sz="3400">
                <a:solidFill>
                  <a:srgbClr val="00349E"/>
                </a:solidFill>
              </a:rPr>
              <a:t>                                                                                        </a:t>
            </a:r>
          </a:p>
          <a:p>
            <a:endParaRPr lang="ru-RU" sz="3400">
              <a:solidFill>
                <a:srgbClr val="00349E"/>
              </a:solidFill>
            </a:endParaRPr>
          </a:p>
          <a:p>
            <a:pPr>
              <a:buFontTx/>
              <a:buNone/>
            </a:pPr>
            <a:endParaRPr lang="ru-RU" sz="3400">
              <a:solidFill>
                <a:srgbClr val="00349E"/>
              </a:solidFill>
            </a:endParaRPr>
          </a:p>
          <a:p>
            <a:endParaRPr lang="ru-RU" sz="3400">
              <a:solidFill>
                <a:srgbClr val="00349E"/>
              </a:solidFill>
            </a:endParaRPr>
          </a:p>
          <a:p>
            <a:endParaRPr lang="ru-RU" sz="3400">
              <a:solidFill>
                <a:srgbClr val="00349E"/>
              </a:solidFill>
            </a:endParaRPr>
          </a:p>
          <a:p>
            <a:endParaRPr lang="ru-RU" sz="3400">
              <a:solidFill>
                <a:srgbClr val="00349E"/>
              </a:solidFill>
            </a:endParaRPr>
          </a:p>
          <a:p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1500" y="1643063"/>
            <a:ext cx="8215313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rgbClr val="000099"/>
                </a:solidFill>
              </a:rPr>
              <a:t>Создать рациональную предметно – пространственную среду для успешного познания окружающего мира дошкольника, основанную на интеграции образовательных областей.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500" y="4214813"/>
            <a:ext cx="8286750" cy="92868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>
              <a:solidFill>
                <a:srgbClr val="000099"/>
              </a:solidFill>
            </a:endParaRPr>
          </a:p>
          <a:p>
            <a:pPr algn="ctr">
              <a:defRPr/>
            </a:pPr>
            <a:r>
              <a:rPr lang="ru-RU" sz="2000">
                <a:solidFill>
                  <a:srgbClr val="000099"/>
                </a:solidFill>
              </a:rPr>
              <a:t>Ознакомление с объектами и явлениями окружающей природы будет более результативным, если воспитатель будет отмечать все достижения и самостоятельность детей, хвалить за уверенность и инициативу.</a:t>
            </a:r>
          </a:p>
          <a:p>
            <a:pPr algn="ctr">
              <a:defRPr/>
            </a:pPr>
            <a:endParaRPr lang="ru-RU" sz="2000">
              <a:solidFill>
                <a:srgbClr val="000099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500" y="2928938"/>
            <a:ext cx="8215313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rgbClr val="000099"/>
                </a:solidFill>
              </a:rPr>
              <a:t>Необходимо постоянно использовать в педагогической практике инновационные технологии, в результате которых будет достигаться развитие всех сторон познавательной деятельности ребенка.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1188" y="5445125"/>
            <a:ext cx="8215312" cy="9286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rgbClr val="000099"/>
                </a:solidFill>
              </a:rPr>
              <a:t>Мероприятия по использованию инновационных технологий должны охватывать все виды деятельности дошкольников.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341438"/>
            <a:ext cx="8507413" cy="4967287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        </a:t>
            </a:r>
            <a:r>
              <a:rPr lang="ru-RU">
                <a:solidFill>
                  <a:srgbClr val="000099"/>
                </a:solidFill>
              </a:rPr>
              <a:t>Таким образом, путем создания инновационной развивающей предметно – пространственной среды с интеграцией образовательных областей в условиях ФГОС достигается главная цель экологического воспитания – сформировать   у детей целостный взгляд на природу и место человека в ней, экологическую грамотность, способность любить окружающий мир и бережно относиться к нему.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 idx="4294967295"/>
          </p:nvPr>
        </p:nvSpPr>
        <p:spPr>
          <a:xfrm>
            <a:off x="607803" y="340820"/>
            <a:ext cx="7956970" cy="1192294"/>
          </a:xfrm>
          <a:noFill/>
          <a:ln/>
        </p:spPr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ru-RU" sz="3000" b="1" kern="1200" dirty="0">
                <a:solidFill>
                  <a:srgbClr val="FF0000"/>
                </a:solidFill>
                <a:effectLst/>
                <a:latin typeface="Times New Roman" pitchFamily="18" charset="0"/>
                <a:ea typeface="+mj-ea"/>
                <a:cs typeface="+mj-cs"/>
              </a:rPr>
              <a:t>Экологическое воспитание</a:t>
            </a:r>
            <a:r>
              <a:rPr lang="ru-RU" sz="3000" kern="1200" dirty="0">
                <a:solidFill>
                  <a:srgbClr val="E10803"/>
                </a:solidFill>
                <a:effectLst/>
                <a:latin typeface="Times New Roman" pitchFamily="18" charset="0"/>
                <a:ea typeface="+mj-ea"/>
                <a:cs typeface="+mj-cs"/>
              </a:rPr>
              <a:t/>
            </a:r>
            <a:br>
              <a:rPr lang="ru-RU" sz="3000" kern="1200" dirty="0">
                <a:solidFill>
                  <a:srgbClr val="E10803"/>
                </a:solidFill>
                <a:effectLst/>
                <a:latin typeface="Times New Roman" pitchFamily="18" charset="0"/>
                <a:ea typeface="+mj-ea"/>
                <a:cs typeface="+mj-cs"/>
              </a:rPr>
            </a:br>
            <a:endParaRPr lang="ru-RU" sz="3000" kern="1200" dirty="0">
              <a:solidFill>
                <a:srgbClr val="E10803"/>
              </a:solidFill>
              <a:effectLst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14338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3213100"/>
            <a:ext cx="8362950" cy="3095625"/>
          </a:xfrm>
        </p:spPr>
        <p:txBody>
          <a:bodyPr/>
          <a:lstStyle/>
          <a:p>
            <a:pPr>
              <a:buFontTx/>
              <a:buNone/>
            </a:pPr>
            <a:r>
              <a:rPr lang="ru-RU">
                <a:solidFill>
                  <a:srgbClr val="E10803"/>
                </a:solidFill>
              </a:rPr>
              <a:t>  </a:t>
            </a:r>
            <a:r>
              <a:rPr lang="ru-RU" sz="3400" b="1">
                <a:solidFill>
                  <a:srgbClr val="FF0000"/>
                </a:solidFill>
              </a:rPr>
              <a:t>Основная цель экологического воспитания – </a:t>
            </a:r>
          </a:p>
          <a:p>
            <a:pPr>
              <a:buFontTx/>
              <a:buNone/>
            </a:pPr>
            <a:endParaRPr lang="ru-RU" sz="3400">
              <a:solidFill>
                <a:srgbClr val="000099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611188" y="1196975"/>
            <a:ext cx="7929562" cy="1511300"/>
          </a:xfrm>
          <a:prstGeom prst="flowChartAlternateProcess">
            <a:avLst/>
          </a:prstGeom>
          <a:solidFill>
            <a:srgbClr val="92D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>
                <a:solidFill>
                  <a:srgbClr val="00349E"/>
                </a:solidFill>
              </a:rPr>
              <a:t>систематическая педагогическая деятельность, направленная на развитие у дошкольников экологической культуры</a:t>
            </a:r>
            <a:endParaRPr lang="ru-RU" sz="2800">
              <a:solidFill>
                <a:srgbClr val="FFFFFF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357688" y="785813"/>
            <a:ext cx="285750" cy="357187"/>
          </a:xfrm>
          <a:prstGeom prst="downArrow">
            <a:avLst/>
          </a:prstGeom>
          <a:solidFill>
            <a:srgbClr val="0070C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" name="Стрелка вниз 3"/>
          <p:cNvSpPr/>
          <p:nvPr/>
        </p:nvSpPr>
        <p:spPr>
          <a:xfrm>
            <a:off x="4356100" y="2852738"/>
            <a:ext cx="285750" cy="357187"/>
          </a:xfrm>
          <a:prstGeom prst="downArrow">
            <a:avLst/>
          </a:prstGeom>
          <a:solidFill>
            <a:srgbClr val="0070C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Блок-схема: альтернативный процесс 4"/>
          <p:cNvSpPr/>
          <p:nvPr/>
        </p:nvSpPr>
        <p:spPr>
          <a:xfrm>
            <a:off x="611188" y="4076700"/>
            <a:ext cx="7929562" cy="2376488"/>
          </a:xfrm>
          <a:prstGeom prst="flowChartAlternateProcess">
            <a:avLst/>
          </a:prstGeom>
          <a:solidFill>
            <a:srgbClr val="92D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800">
              <a:solidFill>
                <a:srgbClr val="000099"/>
              </a:solidFill>
            </a:endParaRPr>
          </a:p>
          <a:p>
            <a:pPr algn="ctr">
              <a:defRPr/>
            </a:pPr>
            <a:r>
              <a:rPr lang="ru-RU" sz="2800">
                <a:solidFill>
                  <a:srgbClr val="000099"/>
                </a:solidFill>
              </a:rPr>
              <a:t>сформировать у детей целостный взгляд на природу и место человека в ней, экологическую грамотность, способность любить окружающий мир и бережно относиться к нему. </a:t>
            </a:r>
          </a:p>
          <a:p>
            <a:pPr algn="ctr">
              <a:defRPr/>
            </a:pPr>
            <a:endParaRPr lang="ru-RU" sz="2800">
              <a:solidFill>
                <a:srgbClr val="000099"/>
              </a:solidFill>
            </a:endParaRPr>
          </a:p>
          <a:p>
            <a:pPr algn="ctr">
              <a:defRPr/>
            </a:pPr>
            <a:endParaRPr lang="ru-RU" sz="28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417638"/>
          </a:xfrm>
          <a:noFill/>
          <a:ln/>
        </p:spPr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000" b="1" kern="1200" dirty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j-ea"/>
                <a:cs typeface="+mj-cs"/>
              </a:rPr>
              <a:t>Использованные источники</a:t>
            </a:r>
            <a:endParaRPr lang="ru-RU" sz="3000" b="1" kern="1200" dirty="0">
              <a:ln w="6350">
                <a:noFill/>
              </a:ln>
              <a:solidFill>
                <a:srgbClr val="C0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j-ea"/>
              <a:cs typeface="+mj-cs"/>
            </a:endParaRPr>
          </a:p>
        </p:txBody>
      </p:sp>
      <p:sp>
        <p:nvSpPr>
          <p:cNvPr id="32770" name="Содержимое 2"/>
          <p:cNvSpPr>
            <a:spLocks noGrp="1"/>
          </p:cNvSpPr>
          <p:nvPr>
            <p:ph idx="4294967295"/>
          </p:nvPr>
        </p:nvSpPr>
        <p:spPr>
          <a:xfrm>
            <a:off x="0" y="1143000"/>
            <a:ext cx="8748713" cy="5715000"/>
          </a:xfrm>
        </p:spPr>
        <p:txBody>
          <a:bodyPr/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ru-RU" sz="2800">
                <a:solidFill>
                  <a:srgbClr val="00349E"/>
                </a:solidFill>
              </a:rPr>
              <a:t>       </a:t>
            </a:r>
            <a:r>
              <a:rPr lang="ru-RU" sz="2600">
                <a:solidFill>
                  <a:srgbClr val="00349E"/>
                </a:solidFill>
              </a:rPr>
              <a:t> </a:t>
            </a:r>
            <a:r>
              <a:rPr lang="ru-RU" sz="2400">
                <a:solidFill>
                  <a:srgbClr val="00349E"/>
                </a:solidFill>
              </a:rPr>
              <a:t>1.</a:t>
            </a:r>
            <a:r>
              <a:rPr lang="ru-RU" sz="2600">
                <a:solidFill>
                  <a:srgbClr val="00349E"/>
                </a:solidFill>
              </a:rPr>
              <a:t> </a:t>
            </a:r>
            <a:r>
              <a:rPr lang="ru-RU" sz="2400">
                <a:solidFill>
                  <a:srgbClr val="00349E"/>
                </a:solidFill>
              </a:rPr>
              <a:t>Приказ Минобрнауки  России от 17.10.2013 №1155 «Об утверждении Федерального государственного образовательного стандарта дошкольного образования»  (Зарегистрировано в Минюсте России 14.11.2013 № 30384) [Электронный ресурс]. – Режим доступа: </a:t>
            </a:r>
            <a:r>
              <a:rPr lang="ru-RU" sz="2400" u="sng">
                <a:solidFill>
                  <a:srgbClr val="00349E"/>
                </a:solidFill>
                <a:hlinkClick r:id="rId2"/>
              </a:rPr>
              <a:t>http://www.rg.ru/2013/11/25/doshk-standart-dok.html</a:t>
            </a:r>
            <a:endParaRPr lang="ru-RU" sz="2400">
              <a:solidFill>
                <a:srgbClr val="00349E"/>
              </a:solidFill>
            </a:endParaRPr>
          </a:p>
          <a:p>
            <a:r>
              <a:rPr lang="ru-RU" sz="2400">
                <a:solidFill>
                  <a:srgbClr val="00349E"/>
                </a:solidFill>
              </a:rPr>
              <a:t>   </a:t>
            </a:r>
            <a:r>
              <a:rPr lang="ru-RU" sz="2400">
                <a:solidFill>
                  <a:srgbClr val="000099"/>
                </a:solidFill>
              </a:rPr>
              <a:t>2. Ахунзянова В. Моделирование предметно – развивающей среды в ДОУ в условиях переходного периода к ФГОС [Электронный ресурс] / Ахунзянова В. // Социальная сеть работников образования. – Режим доступа: </a:t>
            </a:r>
            <a:r>
              <a:rPr lang="ru-RU" sz="2400">
                <a:solidFill>
                  <a:srgbClr val="000099"/>
                </a:solidFill>
                <a:hlinkClick r:id="rId3"/>
              </a:rPr>
              <a:t>http://</a:t>
            </a:r>
            <a:endParaRPr lang="ru-RU" sz="2400">
              <a:solidFill>
                <a:srgbClr val="000099"/>
              </a:solidFill>
            </a:endParaRPr>
          </a:p>
          <a:p>
            <a:pPr>
              <a:buFontTx/>
              <a:buNone/>
            </a:pPr>
            <a:r>
              <a:rPr lang="ru-RU" sz="2400">
                <a:solidFill>
                  <a:srgbClr val="000099"/>
                </a:solidFill>
              </a:rPr>
              <a:t>          3.Боршевецкая Л.А. Особенности проектирования развития воспитанников в дошкольных образовательных учреждениях [Электронный ресурс] / Л.А.  Боршевецкая // Фестиваль педагогических идей «Открытый урок». – Режим доступа: </a:t>
            </a:r>
            <a:r>
              <a:rPr lang="ru-RU" sz="2400">
                <a:solidFill>
                  <a:srgbClr val="000099"/>
                </a:solidFill>
                <a:hlinkClick r:id="rId4"/>
              </a:rPr>
              <a:t>http://festival.1september.ru/articles/210838/</a:t>
            </a:r>
            <a:r>
              <a:rPr lang="ru-RU" sz="2400">
                <a:solidFill>
                  <a:srgbClr val="000099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Содержимое 2"/>
          <p:cNvSpPr>
            <a:spLocks noGrp="1"/>
          </p:cNvSpPr>
          <p:nvPr>
            <p:ph idx="4294967295"/>
          </p:nvPr>
        </p:nvSpPr>
        <p:spPr>
          <a:xfrm>
            <a:off x="0" y="428625"/>
            <a:ext cx="8604250" cy="5880100"/>
          </a:xfrm>
        </p:spPr>
        <p:txBody>
          <a:bodyPr/>
          <a:lstStyle/>
          <a:p>
            <a:pPr>
              <a:buFontTx/>
              <a:buNone/>
            </a:pPr>
            <a:r>
              <a:rPr lang="ru-RU" sz="2400">
                <a:solidFill>
                  <a:srgbClr val="000099"/>
                </a:solidFill>
              </a:rPr>
              <a:t>         4. Дорошина И.Г. Экологическое воспитание дошкольников в повседневной жизни с учетом ФГОС [Электронный ресурс] / И.Г.Дорошина //Социальная сеть работников образования. – Режим доступа: </a:t>
            </a:r>
            <a:r>
              <a:rPr lang="ru-RU" sz="2400">
                <a:solidFill>
                  <a:srgbClr val="000099"/>
                </a:solidFill>
                <a:hlinkClick r:id="rId2"/>
              </a:rPr>
              <a:t>http://nsportal.ru/detskiy-sad/okruzhayushchiy-mir/2015/02/17/ekologicheskoe-vospitanie-doshkolnikov-v-povsednevnoy</a:t>
            </a:r>
            <a:endParaRPr lang="ru-RU" sz="2400">
              <a:solidFill>
                <a:srgbClr val="000099"/>
              </a:solidFill>
            </a:endParaRPr>
          </a:p>
          <a:p>
            <a:r>
              <a:rPr lang="ru-RU" sz="2400">
                <a:solidFill>
                  <a:srgbClr val="000099"/>
                </a:solidFill>
              </a:rPr>
              <a:t>    5. Рыжова Н.А. Программа «Наш дом – природа»: Блок занятий «Я и Природа» [Текст] / Н.А. Рыжова. – М.: «Карапуз-дидактика», 2005. – 192 с. – ISBN 5-9715-0004-Х.  </a:t>
            </a:r>
          </a:p>
          <a:p>
            <a:r>
              <a:rPr lang="ru-RU" sz="2400">
                <a:solidFill>
                  <a:srgbClr val="000099"/>
                </a:solidFill>
              </a:rPr>
              <a:t>    6. Сахаутдинова М.Ф. Проектная деятельность в ДОУ. Экологический проект «Деревья нашего участка» [Электронный ресурс] / М.Ф. Сахаутдинова // Фестиваль педагогических идей «Открытый урок». – Режим доступа: </a:t>
            </a:r>
            <a:r>
              <a:rPr lang="ru-RU" sz="2400">
                <a:solidFill>
                  <a:srgbClr val="000099"/>
                </a:solidFill>
                <a:hlinkClick r:id="rId3"/>
              </a:rPr>
              <a:t>http://festival.1september.ru/articles/601732/</a:t>
            </a:r>
            <a:endParaRPr lang="ru-RU" sz="2400" b="1">
              <a:solidFill>
                <a:srgbClr val="000099"/>
              </a:solidFill>
            </a:endParaRPr>
          </a:p>
          <a:p>
            <a:r>
              <a:rPr lang="ru-RU" sz="2400">
                <a:solidFill>
                  <a:srgbClr val="000099"/>
                </a:solidFill>
              </a:rPr>
              <a:t>    7. Тимофеева И.В. Развивающая среда для экологического образования: экологические комплексы в ДОУ [Электронный ресурс] / И.В.Тимофеева // Социальная сеть работников образования. – Режим доступа: </a:t>
            </a:r>
            <a:r>
              <a:rPr lang="ru-RU" sz="2400">
                <a:solidFill>
                  <a:srgbClr val="000099"/>
                </a:solidFill>
                <a:hlinkClick r:id="rId4"/>
              </a:rPr>
              <a:t>http://nsportal.ru/detskiy-sad/raznoe/2014/02/10/razvivayushchaya-sreda-dlya-ekologicheskogo-obrazovaniya</a:t>
            </a:r>
            <a:r>
              <a:rPr lang="ru-RU" sz="2400">
                <a:solidFill>
                  <a:srgbClr val="000099"/>
                </a:solidFill>
              </a:rPr>
              <a:t> </a:t>
            </a:r>
            <a:endParaRPr lang="ru-RU" sz="2400" b="1">
              <a:solidFill>
                <a:srgbClr val="000099"/>
              </a:solidFill>
            </a:endParaRPr>
          </a:p>
          <a:p>
            <a:pPr algn="just">
              <a:buFontTx/>
              <a:buNone/>
            </a:pPr>
            <a:endParaRPr lang="ru-RU" sz="240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Содержимое 2"/>
          <p:cNvSpPr>
            <a:spLocks noGrp="1"/>
          </p:cNvSpPr>
          <p:nvPr>
            <p:ph idx="4294967295"/>
          </p:nvPr>
        </p:nvSpPr>
        <p:spPr>
          <a:xfrm>
            <a:off x="357188" y="428625"/>
            <a:ext cx="8286750" cy="5880100"/>
          </a:xfrm>
        </p:spPr>
        <p:txBody>
          <a:bodyPr/>
          <a:lstStyle/>
          <a:p>
            <a:r>
              <a:rPr lang="ru-RU" sz="2400">
                <a:solidFill>
                  <a:srgbClr val="000099"/>
                </a:solidFill>
              </a:rPr>
              <a:t>    8.Удовика А. В. Инновационный подход к организации работы по экологическому образованию детей дошкольного возраста  [Электронный ресурс] / А. В. Удовика // Научная библиотека открытого доступа «КиберЛенинка».</a:t>
            </a:r>
            <a:r>
              <a:rPr lang="ru-RU" sz="2400" i="1">
                <a:solidFill>
                  <a:srgbClr val="000099"/>
                </a:solidFill>
              </a:rPr>
              <a:t> </a:t>
            </a:r>
            <a:r>
              <a:rPr lang="ru-RU" sz="2400">
                <a:solidFill>
                  <a:srgbClr val="000099"/>
                </a:solidFill>
              </a:rPr>
              <a:t>– Режим доступа: </a:t>
            </a:r>
            <a:r>
              <a:rPr lang="ru-RU" sz="2400">
                <a:solidFill>
                  <a:srgbClr val="000099"/>
                </a:solidFill>
                <a:hlinkClick r:id="rId2"/>
              </a:rPr>
              <a:t>http://cyberleninka.ru/article/n/innovatsionnyy-podhod-k-organizatsii-raboty-po-ekologicheskomu-obrazovaniyu-detey-doshkolnogo-vozrasta</a:t>
            </a:r>
            <a:endParaRPr lang="ru-RU" sz="2400">
              <a:solidFill>
                <a:srgbClr val="000099"/>
              </a:solidFill>
            </a:endParaRPr>
          </a:p>
          <a:p>
            <a:r>
              <a:rPr lang="ru-RU" sz="2400">
                <a:solidFill>
                  <a:srgbClr val="000099"/>
                </a:solidFill>
              </a:rPr>
              <a:t>    9.Чердымова Е. И. Инновационные технологии в формировании экологического сознания у дошкольников [Электронный ресурс] / Е. И.Чердымова // Научная библиотека открытого доступа «КиберЛенинка».</a:t>
            </a:r>
            <a:r>
              <a:rPr lang="ru-RU" sz="2400" i="1">
                <a:solidFill>
                  <a:srgbClr val="000099"/>
                </a:solidFill>
              </a:rPr>
              <a:t> </a:t>
            </a:r>
            <a:r>
              <a:rPr lang="ru-RU" sz="2400">
                <a:solidFill>
                  <a:srgbClr val="000099"/>
                </a:solidFill>
              </a:rPr>
              <a:t>– Режим доступа: </a:t>
            </a:r>
            <a:r>
              <a:rPr lang="ru-RU" sz="2400">
                <a:solidFill>
                  <a:srgbClr val="000099"/>
                </a:solidFill>
                <a:hlinkClick r:id="rId3"/>
              </a:rPr>
              <a:t>http://cyberleninka.ru/article/n/innovatsionnye-tehnologii-v-formirovanii-ekologicheskogo-soznaniya-u-doshkolnikov</a:t>
            </a:r>
            <a:endParaRPr lang="ru-RU" sz="2400">
              <a:solidFill>
                <a:srgbClr val="000099"/>
              </a:solidFill>
            </a:endParaRPr>
          </a:p>
          <a:p>
            <a:r>
              <a:rPr lang="ru-RU" sz="2400">
                <a:solidFill>
                  <a:srgbClr val="000099"/>
                </a:solidFill>
              </a:rPr>
              <a:t>    10. Шевякова Л. Г. Инновационный опыт по экологическому воспитанию дошкольников [Электронный ресурс] / Л. Г. Шевякова // Международный образовательный портал </a:t>
            </a:r>
            <a:r>
              <a:rPr lang="en-US" sz="2400">
                <a:solidFill>
                  <a:srgbClr val="000099"/>
                </a:solidFill>
              </a:rPr>
              <a:t>Maam</a:t>
            </a:r>
            <a:r>
              <a:rPr lang="ru-RU" sz="2400">
                <a:solidFill>
                  <a:srgbClr val="000099"/>
                </a:solidFill>
              </a:rPr>
              <a:t>.</a:t>
            </a:r>
            <a:r>
              <a:rPr lang="en-US" sz="2400">
                <a:solidFill>
                  <a:srgbClr val="000099"/>
                </a:solidFill>
              </a:rPr>
              <a:t>ru</a:t>
            </a:r>
            <a:r>
              <a:rPr lang="ru-RU" sz="2400">
                <a:solidFill>
                  <a:srgbClr val="000099"/>
                </a:solidFill>
              </a:rPr>
              <a:t>. – Режим доступа: </a:t>
            </a:r>
            <a:r>
              <a:rPr lang="en-US" sz="2400">
                <a:solidFill>
                  <a:srgbClr val="000099"/>
                </a:solidFill>
                <a:hlinkClick r:id="rId4"/>
              </a:rPr>
              <a:t>http</a:t>
            </a:r>
            <a:r>
              <a:rPr lang="ru-RU" sz="2400">
                <a:solidFill>
                  <a:srgbClr val="000099"/>
                </a:solidFill>
                <a:hlinkClick r:id="rId4"/>
              </a:rPr>
              <a:t>://</a:t>
            </a:r>
            <a:r>
              <a:rPr lang="en-US" sz="2400">
                <a:solidFill>
                  <a:srgbClr val="000099"/>
                </a:solidFill>
                <a:hlinkClick r:id="rId4"/>
              </a:rPr>
              <a:t>www</a:t>
            </a:r>
            <a:r>
              <a:rPr lang="ru-RU" sz="2400">
                <a:solidFill>
                  <a:srgbClr val="000099"/>
                </a:solidFill>
                <a:hlinkClick r:id="rId4"/>
              </a:rPr>
              <a:t>.</a:t>
            </a:r>
            <a:r>
              <a:rPr lang="en-US" sz="2400">
                <a:solidFill>
                  <a:srgbClr val="000099"/>
                </a:solidFill>
                <a:hlinkClick r:id="rId4"/>
              </a:rPr>
              <a:t>maam</a:t>
            </a:r>
            <a:r>
              <a:rPr lang="ru-RU" sz="2400">
                <a:solidFill>
                  <a:srgbClr val="000099"/>
                </a:solidFill>
                <a:hlinkClick r:id="rId4"/>
              </a:rPr>
              <a:t>.</a:t>
            </a:r>
            <a:r>
              <a:rPr lang="en-US" sz="2400">
                <a:solidFill>
                  <a:srgbClr val="000099"/>
                </a:solidFill>
                <a:hlinkClick r:id="rId4"/>
              </a:rPr>
              <a:t>ru</a:t>
            </a:r>
            <a:r>
              <a:rPr lang="ru-RU" sz="2400">
                <a:solidFill>
                  <a:srgbClr val="000099"/>
                </a:solidFill>
                <a:hlinkClick r:id="rId4"/>
              </a:rPr>
              <a:t>/</a:t>
            </a:r>
            <a:r>
              <a:rPr lang="en-US" sz="2400">
                <a:solidFill>
                  <a:srgbClr val="000099"/>
                </a:solidFill>
                <a:hlinkClick r:id="rId4"/>
              </a:rPr>
              <a:t>detskijsad</a:t>
            </a:r>
            <a:r>
              <a:rPr lang="ru-RU" sz="2400">
                <a:solidFill>
                  <a:srgbClr val="000099"/>
                </a:solidFill>
                <a:hlinkClick r:id="rId4"/>
              </a:rPr>
              <a:t>/</a:t>
            </a:r>
            <a:r>
              <a:rPr lang="en-US" sz="2400">
                <a:solidFill>
                  <a:srgbClr val="000099"/>
                </a:solidFill>
                <a:hlinkClick r:id="rId4"/>
              </a:rPr>
              <a:t>inovacionyi</a:t>
            </a:r>
            <a:r>
              <a:rPr lang="ru-RU" sz="2400">
                <a:solidFill>
                  <a:srgbClr val="000099"/>
                </a:solidFill>
                <a:hlinkClick r:id="rId4"/>
              </a:rPr>
              <a:t>-</a:t>
            </a:r>
            <a:r>
              <a:rPr lang="en-US" sz="2400">
                <a:solidFill>
                  <a:srgbClr val="000099"/>
                </a:solidFill>
                <a:hlinkClick r:id="rId4"/>
              </a:rPr>
              <a:t>opyt</a:t>
            </a:r>
            <a:r>
              <a:rPr lang="ru-RU" sz="2400">
                <a:solidFill>
                  <a:srgbClr val="000099"/>
                </a:solidFill>
                <a:hlinkClick r:id="rId4"/>
              </a:rPr>
              <a:t>-</a:t>
            </a:r>
            <a:r>
              <a:rPr lang="en-US" sz="2400">
                <a:solidFill>
                  <a:srgbClr val="000099"/>
                </a:solidFill>
                <a:hlinkClick r:id="rId4"/>
              </a:rPr>
              <a:t>po</a:t>
            </a:r>
            <a:r>
              <a:rPr lang="ru-RU" sz="2400">
                <a:solidFill>
                  <a:srgbClr val="000099"/>
                </a:solidFill>
                <a:hlinkClick r:id="rId4"/>
              </a:rPr>
              <a:t>-</a:t>
            </a:r>
            <a:r>
              <a:rPr lang="en-US" sz="2400">
                <a:solidFill>
                  <a:srgbClr val="000099"/>
                </a:solidFill>
                <a:hlinkClick r:id="rId4"/>
              </a:rPr>
              <a:t>yekologicheskomu</a:t>
            </a:r>
            <a:r>
              <a:rPr lang="ru-RU" sz="2400">
                <a:solidFill>
                  <a:srgbClr val="000099"/>
                </a:solidFill>
                <a:hlinkClick r:id="rId4"/>
              </a:rPr>
              <a:t>-</a:t>
            </a:r>
            <a:r>
              <a:rPr lang="en-US" sz="2400">
                <a:solidFill>
                  <a:srgbClr val="000099"/>
                </a:solidFill>
                <a:hlinkClick r:id="rId4"/>
              </a:rPr>
              <a:t>vospitaniyu</a:t>
            </a:r>
            <a:r>
              <a:rPr lang="ru-RU" sz="2400">
                <a:solidFill>
                  <a:srgbClr val="000099"/>
                </a:solidFill>
                <a:hlinkClick r:id="rId4"/>
              </a:rPr>
              <a:t>-</a:t>
            </a:r>
            <a:r>
              <a:rPr lang="en-US" sz="2400">
                <a:solidFill>
                  <a:srgbClr val="000099"/>
                </a:solidFill>
                <a:hlinkClick r:id="rId4"/>
              </a:rPr>
              <a:t>doshkolnikov</a:t>
            </a:r>
            <a:r>
              <a:rPr lang="ru-RU" sz="2400">
                <a:solidFill>
                  <a:srgbClr val="000099"/>
                </a:solidFill>
                <a:hlinkClick r:id="rId4"/>
              </a:rPr>
              <a:t>.</a:t>
            </a:r>
            <a:r>
              <a:rPr lang="en-US" sz="2400">
                <a:solidFill>
                  <a:srgbClr val="000099"/>
                </a:solidFill>
                <a:hlinkClick r:id="rId4"/>
              </a:rPr>
              <a:t>html</a:t>
            </a:r>
            <a:endParaRPr lang="ru-RU" sz="2400">
              <a:solidFill>
                <a:srgbClr val="000099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 idx="4294967295"/>
          </p:nvPr>
        </p:nvSpPr>
        <p:spPr>
          <a:xfrm>
            <a:off x="607803" y="340003"/>
            <a:ext cx="7956970" cy="1193104"/>
          </a:xfrm>
          <a:noFill/>
          <a:ln/>
        </p:spPr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ru-RU" sz="3000" b="1" kern="1200" dirty="0">
                <a:solidFill>
                  <a:srgbClr val="E10803"/>
                </a:solidFill>
                <a:effectLst/>
                <a:latin typeface="+mn-lt"/>
                <a:ea typeface="+mj-ea"/>
                <a:cs typeface="+mj-cs"/>
              </a:rPr>
              <a:t>Задачи экологического воспитания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179388" y="1341438"/>
            <a:ext cx="8715375" cy="642937"/>
          </a:xfrm>
          <a:prstGeom prst="flowChartAlternateProcess">
            <a:avLst/>
          </a:prstGeom>
          <a:solidFill>
            <a:srgbClr val="92D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00349E"/>
                </a:solidFill>
              </a:rPr>
              <a:t>формировать осознанное понимание взаимосвязей </a:t>
            </a:r>
            <a:endParaRPr lang="ru-RU" sz="2000" dirty="0">
              <a:solidFill>
                <a:srgbClr val="00349E"/>
              </a:solidFill>
            </a:endParaRPr>
          </a:p>
          <a:p>
            <a:pPr algn="ctr">
              <a:defRPr/>
            </a:pPr>
            <a:r>
              <a:rPr lang="ru-RU" sz="2000" dirty="0">
                <a:solidFill>
                  <a:srgbClr val="00349E"/>
                </a:solidFill>
              </a:rPr>
              <a:t>всего живого </a:t>
            </a:r>
            <a:r>
              <a:rPr lang="ru-RU" sz="2000" dirty="0">
                <a:solidFill>
                  <a:srgbClr val="00349E"/>
                </a:solidFill>
              </a:rPr>
              <a:t>и неживого в природе </a:t>
            </a:r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179388" y="2205038"/>
            <a:ext cx="8715375" cy="642937"/>
          </a:xfrm>
          <a:prstGeom prst="flowChartAlternateProcess">
            <a:avLst/>
          </a:prstGeom>
          <a:solidFill>
            <a:srgbClr val="92D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rgbClr val="00349E"/>
                </a:solidFill>
              </a:rPr>
              <a:t>формировать умения и навыки по уходу за растениями и животными</a:t>
            </a:r>
            <a:endParaRPr lang="ru-RU" sz="2000">
              <a:solidFill>
                <a:srgbClr val="FFFFFF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179388" y="4221163"/>
            <a:ext cx="8715375" cy="642937"/>
          </a:xfrm>
          <a:prstGeom prst="flowChartAlternateProcess">
            <a:avLst/>
          </a:prstGeom>
          <a:solidFill>
            <a:srgbClr val="92D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rgbClr val="00349E"/>
                </a:solidFill>
              </a:rPr>
              <a:t>прививать заботливое отношение к природе путем целенаправленного общения их с окружающей средой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179388" y="3141663"/>
            <a:ext cx="8715375" cy="714375"/>
          </a:xfrm>
          <a:prstGeom prst="flowChartAlternateProcess">
            <a:avLst/>
          </a:prstGeom>
          <a:solidFill>
            <a:srgbClr val="92D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349E"/>
                </a:solidFill>
              </a:rPr>
              <a:t> </a:t>
            </a:r>
            <a:r>
              <a:rPr lang="ru-RU" sz="2000" dirty="0">
                <a:solidFill>
                  <a:srgbClr val="00349E"/>
                </a:solidFill>
              </a:rPr>
              <a:t>воспитывать чувственно-эмоциональные реакции детей </a:t>
            </a:r>
            <a:r>
              <a:rPr lang="ru-RU" sz="2000" dirty="0">
                <a:solidFill>
                  <a:srgbClr val="00349E"/>
                </a:solidFill>
              </a:rPr>
              <a:t>на</a:t>
            </a:r>
          </a:p>
          <a:p>
            <a:pPr algn="ctr">
              <a:defRPr/>
            </a:pPr>
            <a:r>
              <a:rPr lang="ru-RU" sz="2000" dirty="0">
                <a:solidFill>
                  <a:srgbClr val="00349E"/>
                </a:solidFill>
              </a:rPr>
              <a:t> </a:t>
            </a:r>
            <a:r>
              <a:rPr lang="ru-RU" sz="2000" dirty="0">
                <a:solidFill>
                  <a:srgbClr val="00349E"/>
                </a:solidFill>
              </a:rPr>
              <a:t>окружающую среду</a:t>
            </a:r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179388" y="5300663"/>
            <a:ext cx="8715375" cy="642937"/>
          </a:xfrm>
          <a:prstGeom prst="flowChartAlternateProcess">
            <a:avLst/>
          </a:prstGeom>
          <a:solidFill>
            <a:srgbClr val="92D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rgbClr val="00349E"/>
                </a:solidFill>
              </a:rPr>
              <a:t>воспитывать эстетические и патриотические чувства</a:t>
            </a:r>
            <a:endParaRPr lang="ru-RU" sz="2000">
              <a:solidFill>
                <a:srgbClr val="FFFFFF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4357688" y="1000125"/>
            <a:ext cx="285750" cy="357188"/>
          </a:xfrm>
          <a:prstGeom prst="downArrow">
            <a:avLst/>
          </a:prstGeom>
          <a:solidFill>
            <a:srgbClr val="0070C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4294967295"/>
          </p:nvPr>
        </p:nvSpPr>
        <p:spPr>
          <a:xfrm>
            <a:off x="0" y="549275"/>
            <a:ext cx="8964613" cy="5759450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>
                <a:solidFill>
                  <a:srgbClr val="00349E"/>
                </a:solidFill>
              </a:rPr>
              <a:t>       </a:t>
            </a:r>
            <a:r>
              <a:rPr lang="ru-RU">
                <a:solidFill>
                  <a:srgbClr val="000099"/>
                </a:solidFill>
              </a:rPr>
              <a:t>Инновационные технологии получили свое развитие в экологическом образовании, поскольку характер экологических знаний обуславливает не только разнообразные формы пограничного объединения смежных предметов, но и интеграцию различных областей воспитания и обучения дошкольников.</a:t>
            </a:r>
          </a:p>
          <a:p>
            <a:pPr algn="just">
              <a:buFontTx/>
              <a:buNone/>
            </a:pPr>
            <a:r>
              <a:rPr lang="ru-RU">
                <a:solidFill>
                  <a:srgbClr val="000099"/>
                </a:solidFill>
              </a:rPr>
              <a:t>         Одним из принципов развития современного дошкольного образования, предложенным Федеральным государственным образовательным стандартом к структуре основной общеобразовательной программы, является принцип интеграции образовательных областей. </a:t>
            </a:r>
          </a:p>
          <a:p>
            <a:pPr algn="just">
              <a:buFontTx/>
              <a:buNone/>
            </a:pPr>
            <a:r>
              <a:rPr lang="ru-RU">
                <a:solidFill>
                  <a:srgbClr val="000099"/>
                </a:solidFill>
              </a:rPr>
              <a:t>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noFill/>
          <a:ln/>
        </p:spPr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000" b="1" kern="1200" dirty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j-ea"/>
                <a:cs typeface="+mj-cs"/>
              </a:rPr>
              <a:t>Методическое сопровождение разработки и реализации экологических программ</a:t>
            </a:r>
            <a:endParaRPr lang="ru-RU" sz="3000" b="1" kern="1200" dirty="0">
              <a:ln w="6350">
                <a:noFill/>
              </a:ln>
              <a:solidFill>
                <a:srgbClr val="C0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j-ea"/>
              <a:cs typeface="+mj-cs"/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329613" cy="5114925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sz="3700">
                <a:solidFill>
                  <a:srgbClr val="002060"/>
                </a:solidFill>
              </a:rPr>
              <a:t>    </a:t>
            </a:r>
          </a:p>
          <a:p>
            <a:pPr algn="just">
              <a:buFontTx/>
              <a:buNone/>
            </a:pPr>
            <a:r>
              <a:rPr lang="ru-RU" sz="3700">
                <a:solidFill>
                  <a:srgbClr val="002060"/>
                </a:solidFill>
              </a:rPr>
              <a:t>    </a:t>
            </a:r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1857375" y="1357313"/>
            <a:ext cx="484188" cy="977900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6572250" y="1357313"/>
            <a:ext cx="484188" cy="977900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428625" y="2500313"/>
            <a:ext cx="3857625" cy="1785937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C00000"/>
                </a:solidFill>
              </a:rPr>
              <a:t>Р.I п. 1.1. ФГОС ДО представляет собой совокупность обязательных требований к дошкольному образованию. </a:t>
            </a: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4929188" y="2500313"/>
            <a:ext cx="3714750" cy="1795462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C00000"/>
                </a:solidFill>
              </a:rPr>
              <a:t>Р.I п. 2.8 Содержание образовательной программы дошкольного образования должно отражать аспекты образовательной среды для ребенка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rot="10800000" flipV="1">
            <a:off x="2071688" y="4143375"/>
            <a:ext cx="2857500" cy="1000125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 flipV="1">
            <a:off x="4214813" y="4357688"/>
            <a:ext cx="928687" cy="785812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5572919" y="4787107"/>
            <a:ext cx="714375" cy="1587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7715250" y="4500563"/>
            <a:ext cx="714375" cy="428625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Блок-схема: альтернативный процесс 33"/>
          <p:cNvSpPr/>
          <p:nvPr/>
        </p:nvSpPr>
        <p:spPr>
          <a:xfrm>
            <a:off x="142875" y="5214938"/>
            <a:ext cx="2143125" cy="1428750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C00000"/>
                </a:solidFill>
              </a:rPr>
              <a:t>развивающая предметно-пространственная экологическая среда</a:t>
            </a:r>
          </a:p>
        </p:txBody>
      </p:sp>
      <p:sp>
        <p:nvSpPr>
          <p:cNvPr id="37" name="Блок-схема: альтернативный процесс 36"/>
          <p:cNvSpPr/>
          <p:nvPr/>
        </p:nvSpPr>
        <p:spPr>
          <a:xfrm>
            <a:off x="2357438" y="5214938"/>
            <a:ext cx="2214562" cy="1428750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характер взаимодействия с ребенком</a:t>
            </a:r>
          </a:p>
        </p:txBody>
      </p:sp>
      <p:sp>
        <p:nvSpPr>
          <p:cNvPr id="38" name="Блок-схема: альтернативный процесс 37"/>
          <p:cNvSpPr/>
          <p:nvPr/>
        </p:nvSpPr>
        <p:spPr>
          <a:xfrm>
            <a:off x="4643438" y="5214938"/>
            <a:ext cx="2143125" cy="1428750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характер взаимодействия с другими детьми</a:t>
            </a:r>
          </a:p>
        </p:txBody>
      </p:sp>
      <p:sp>
        <p:nvSpPr>
          <p:cNvPr id="39" name="Блок-схема: альтернативный процесс 38"/>
          <p:cNvSpPr/>
          <p:nvPr/>
        </p:nvSpPr>
        <p:spPr>
          <a:xfrm>
            <a:off x="6858000" y="5214938"/>
            <a:ext cx="2143125" cy="1428750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система отношений ребенка к миру, к другим людям, к себе самому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-142900"/>
            <a:ext cx="8229600" cy="1357322"/>
          </a:xfrm>
          <a:noFill/>
          <a:ln/>
        </p:spPr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000" b="1" kern="1200" dirty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j-ea"/>
                <a:cs typeface="+mj-cs"/>
              </a:rPr>
              <a:t>Направления инновационной деятельности </a:t>
            </a:r>
            <a:endParaRPr lang="ru-RU" sz="3000" b="1" kern="1200" dirty="0">
              <a:ln w="6350">
                <a:noFill/>
              </a:ln>
              <a:solidFill>
                <a:srgbClr val="C0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j-ea"/>
              <a:cs typeface="+mj-cs"/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4294967295"/>
          </p:nvPr>
        </p:nvSpPr>
        <p:spPr>
          <a:xfrm>
            <a:off x="179388" y="928688"/>
            <a:ext cx="8785225" cy="5380037"/>
          </a:xfrm>
        </p:spPr>
        <p:txBody>
          <a:bodyPr/>
          <a:lstStyle/>
          <a:p>
            <a:pPr>
              <a:buFontTx/>
              <a:buNone/>
            </a:pPr>
            <a:r>
              <a:rPr lang="ru-RU" sz="2400">
                <a:solidFill>
                  <a:srgbClr val="000099"/>
                </a:solidFill>
              </a:rPr>
              <a:t>      - Преобразование развивающей предметно-пространственной экологической среды в соответствии с ФГОС дошкольного образования. - Обеспечение комфортных условий для личностного развития и социализации обучающихся через проектирование, организацию и осуществление событийного подхода. </a:t>
            </a:r>
          </a:p>
          <a:p>
            <a:pPr>
              <a:buFontTx/>
              <a:buNone/>
            </a:pPr>
            <a:r>
              <a:rPr lang="ru-RU" sz="2400">
                <a:solidFill>
                  <a:srgbClr val="000099"/>
                </a:solidFill>
              </a:rPr>
              <a:t>      - Инициирование процессов педагогически обоснованного включения средств информационно-коммуникационных технологий в организацию образовательных событий </a:t>
            </a:r>
          </a:p>
          <a:p>
            <a:pPr>
              <a:buFontTx/>
              <a:buNone/>
            </a:pPr>
            <a:r>
              <a:rPr lang="ru-RU" sz="2400">
                <a:solidFill>
                  <a:srgbClr val="000099"/>
                </a:solidFill>
              </a:rPr>
              <a:t>      - Реализация личностно - деятельностной технологии развития интегративных качеств дошкольников в информационно-образовательной среде детского сада </a:t>
            </a:r>
          </a:p>
          <a:p>
            <a:pPr>
              <a:buFontTx/>
              <a:buNone/>
            </a:pPr>
            <a:r>
              <a:rPr lang="ru-RU" sz="2400">
                <a:solidFill>
                  <a:srgbClr val="000099"/>
                </a:solidFill>
              </a:rPr>
              <a:t>       - Разработка механизмов и инструментов реализации ФГОС дошкольного образования, способствующие повышению уровня профессиональной компетентности педагогов в области экологического образования в профессиональной деятельности.                                                                          - Внедрение новых форм сотрудничества с родителями, социальным окружением, используя ресурс информационного обеспечения субъектов образовательного процесса, принципы событийного подхода.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07803" y="340003"/>
            <a:ext cx="7956970" cy="1193104"/>
          </a:xfrm>
          <a:noFill/>
          <a:ln/>
        </p:spPr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000" b="1" kern="1200" dirty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j-ea"/>
                <a:cs typeface="+mj-cs"/>
              </a:rPr>
              <a:t>Виды образовательных технологий</a:t>
            </a:r>
            <a:endParaRPr lang="ru-RU" sz="3000" b="1" kern="1200" dirty="0">
              <a:ln w="6350">
                <a:noFill/>
              </a:ln>
              <a:solidFill>
                <a:srgbClr val="C0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j-ea"/>
              <a:cs typeface="+mj-cs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85813" y="2214563"/>
            <a:ext cx="2071687" cy="157162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FF0000"/>
                </a:solidFill>
              </a:rPr>
              <a:t>Проектные методы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1714500" y="1071563"/>
            <a:ext cx="484188" cy="97790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143375" y="1071563"/>
            <a:ext cx="484188" cy="97790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6858000" y="1071563"/>
            <a:ext cx="484188" cy="97790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5429250" y="1143000"/>
            <a:ext cx="484188" cy="321468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2928938" y="1143000"/>
            <a:ext cx="484187" cy="321468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928813" y="4429125"/>
            <a:ext cx="2214562" cy="157162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>
                <a:solidFill>
                  <a:srgbClr val="FF0000"/>
                </a:solidFill>
              </a:rPr>
              <a:t>Мультимедийная</a:t>
            </a:r>
            <a:r>
              <a:rPr lang="ru-RU" sz="2000" dirty="0">
                <a:solidFill>
                  <a:srgbClr val="FF0000"/>
                </a:solidFill>
              </a:rPr>
              <a:t> презентация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429000" y="2214563"/>
            <a:ext cx="2000250" cy="157162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FF0000"/>
                </a:solidFill>
              </a:rPr>
              <a:t>Экологическая  тропинка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929188" y="4429125"/>
            <a:ext cx="2214562" cy="157162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FF0000"/>
                </a:solidFill>
              </a:rPr>
              <a:t>Использование компьютерных технологий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000750" y="2214563"/>
            <a:ext cx="2143125" cy="157162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FF0000"/>
                </a:solidFill>
              </a:rPr>
              <a:t>Социально -игровые методы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929718" cy="1143000"/>
          </a:xfrm>
          <a:noFill/>
          <a:ln/>
        </p:spPr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100" kern="1200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3100" kern="1200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3100" kern="1200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3100" kern="1200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3100" kern="1200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3100" kern="1200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3100" kern="1200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3100" kern="1200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3100" kern="1200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3100" kern="1200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2900" kern="1200" dirty="0">
                <a:ln w="6350">
                  <a:noFill/>
                </a:ln>
                <a:solidFill>
                  <a:schemeClr val="accent6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Одним из принципов развития современного дошкольного образования, предложенным Федеральным государственным образовательным стандартом к структуре основной </a:t>
            </a:r>
            <a:br>
              <a:rPr lang="ru-RU" sz="2900" kern="1200" dirty="0">
                <a:ln w="6350">
                  <a:noFill/>
                </a:ln>
                <a:solidFill>
                  <a:schemeClr val="accent6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2900" kern="1200" dirty="0">
                <a:ln w="6350">
                  <a:noFill/>
                </a:ln>
                <a:solidFill>
                  <a:schemeClr val="accent6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общеобразовательной программы, является </a:t>
            </a:r>
            <a:br>
              <a:rPr lang="ru-RU" sz="2900" kern="1200" dirty="0">
                <a:ln w="6350">
                  <a:noFill/>
                </a:ln>
                <a:solidFill>
                  <a:schemeClr val="accent6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2900" b="1" kern="1200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принцип интеграции образовательных областей.</a:t>
            </a:r>
            <a:r>
              <a:rPr lang="ru-RU" sz="2900" kern="1200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2900" kern="1200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2900" kern="1200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2900" kern="1200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2900" b="1" kern="1200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2900" b="1" kern="1200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ru-RU" sz="2900" b="1" kern="120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Двойная стрелка влево/вправо 4"/>
          <p:cNvSpPr/>
          <p:nvPr/>
        </p:nvSpPr>
        <p:spPr>
          <a:xfrm>
            <a:off x="2857500" y="4714875"/>
            <a:ext cx="3429000" cy="21431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Двойная стрелка вверх/вниз 5"/>
          <p:cNvSpPr/>
          <p:nvPr/>
        </p:nvSpPr>
        <p:spPr>
          <a:xfrm>
            <a:off x="6429375" y="3714750"/>
            <a:ext cx="285750" cy="100012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Двойная стрелка вверх/вниз 6"/>
          <p:cNvSpPr/>
          <p:nvPr/>
        </p:nvSpPr>
        <p:spPr>
          <a:xfrm>
            <a:off x="2428875" y="3714750"/>
            <a:ext cx="285750" cy="100012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71750" y="2786063"/>
            <a:ext cx="4071938" cy="91440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olidFill>
                  <a:srgbClr val="C00000"/>
                </a:solidFill>
              </a:rPr>
              <a:t>   Формы интеграции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143000" y="4714875"/>
            <a:ext cx="1714500" cy="1057275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>
                <a:solidFill>
                  <a:srgbClr val="C00000"/>
                </a:solidFill>
              </a:rPr>
              <a:t>совместные творческие проекты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500" y="5429250"/>
            <a:ext cx="1714500" cy="1057275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>
                <a:solidFill>
                  <a:srgbClr val="C00000"/>
                </a:solidFill>
              </a:rPr>
              <a:t>совместные праздники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643313" y="3929063"/>
            <a:ext cx="1857375" cy="771525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C00000"/>
                </a:solidFill>
              </a:rPr>
              <a:t>эксперименты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286500" y="4714875"/>
            <a:ext cx="1643063" cy="1057275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>
                <a:solidFill>
                  <a:srgbClr val="C00000"/>
                </a:solidFill>
              </a:rPr>
              <a:t>экскурсии</a:t>
            </a:r>
          </a:p>
        </p:txBody>
      </p:sp>
      <p:sp>
        <p:nvSpPr>
          <p:cNvPr id="17" name="Двойная стрелка вверх/вниз 16"/>
          <p:cNvSpPr/>
          <p:nvPr/>
        </p:nvSpPr>
        <p:spPr>
          <a:xfrm>
            <a:off x="5214938" y="4572000"/>
            <a:ext cx="285750" cy="85725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Двойная стрелка вверх/вниз 11"/>
          <p:cNvSpPr/>
          <p:nvPr/>
        </p:nvSpPr>
        <p:spPr>
          <a:xfrm>
            <a:off x="3571875" y="4572000"/>
            <a:ext cx="285750" cy="85725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572000" y="5429250"/>
            <a:ext cx="1714500" cy="1057275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rgbClr val="C00000"/>
                </a:solidFill>
              </a:rPr>
              <a:t>Сюжетно-ролевые игры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Содержимое 2"/>
          <p:cNvSpPr>
            <a:spLocks noGrp="1"/>
          </p:cNvSpPr>
          <p:nvPr>
            <p:ph idx="4294967295"/>
          </p:nvPr>
        </p:nvSpPr>
        <p:spPr>
          <a:xfrm>
            <a:off x="179388" y="428625"/>
            <a:ext cx="8321675" cy="5880100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sz="2900">
                <a:solidFill>
                  <a:srgbClr val="00349E"/>
                </a:solidFill>
              </a:rPr>
              <a:t>           </a:t>
            </a:r>
            <a:r>
              <a:rPr lang="ru-RU">
                <a:solidFill>
                  <a:srgbClr val="000099"/>
                </a:solidFill>
              </a:rPr>
              <a:t>Одним из важных условий реализации системы экологического воспитания в дошкольном учреждении является правильная организация и экологизация развивающей среды. </a:t>
            </a:r>
          </a:p>
          <a:p>
            <a:pPr algn="just">
              <a:buFontTx/>
              <a:buNone/>
            </a:pPr>
            <a:r>
              <a:rPr lang="ru-RU">
                <a:solidFill>
                  <a:srgbClr val="000099"/>
                </a:solidFill>
              </a:rPr>
              <a:t>           </a:t>
            </a:r>
            <a:r>
              <a:rPr lang="ru-RU">
                <a:solidFill>
                  <a:srgbClr val="E10803"/>
                </a:solidFill>
              </a:rPr>
              <a:t>Развивающая предметно – пространственная среда</a:t>
            </a:r>
            <a:r>
              <a:rPr lang="ru-RU">
                <a:solidFill>
                  <a:srgbClr val="000099"/>
                </a:solidFill>
              </a:rPr>
              <a:t> — это система, обеспечивающая полноценное развитие детской деятельности и личности ребенка. Она предполагает единство социальных, предметных и природных средств обеспечения разнообразной деятельности ребенка, и включает ряд базисных компонентов, необходимых для полноценного физического, эстетического, познавательного и социального развития детей.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Апекс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пекс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1225</TotalTime>
  <Words>1205</Words>
  <Application>Microsoft Office PowerPoint</Application>
  <PresentationFormat>Экран (4:3)</PresentationFormat>
  <Paragraphs>123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Arial</vt:lpstr>
      <vt:lpstr>Times New Roman</vt:lpstr>
      <vt:lpstr>Wingdings 2</vt:lpstr>
      <vt:lpstr>Wingdings</vt:lpstr>
      <vt:lpstr>Wingdings 3</vt:lpstr>
      <vt:lpstr>Calibri</vt:lpstr>
      <vt:lpstr>Tahoma</vt:lpstr>
      <vt:lpstr>Апекс</vt:lpstr>
      <vt:lpstr>Океан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БелИРО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SAWA</cp:lastModifiedBy>
  <cp:revision>127</cp:revision>
  <dcterms:created xsi:type="dcterms:W3CDTF">2015-10-06T18:58:04Z</dcterms:created>
  <dcterms:modified xsi:type="dcterms:W3CDTF">2018-02-18T08:22:09Z</dcterms:modified>
</cp:coreProperties>
</file>